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0" r:id="rId12"/>
    <p:sldId id="266" r:id="rId13"/>
    <p:sldId id="267" r:id="rId14"/>
    <p:sldId id="268" r:id="rId15"/>
    <p:sldId id="269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59E9-FA6F-415D-BAA5-088AE5B419D8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9A26-708B-40EB-BA76-48E29180E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723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59E9-FA6F-415D-BAA5-088AE5B419D8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9A26-708B-40EB-BA76-48E29180E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04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59E9-FA6F-415D-BAA5-088AE5B419D8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9A26-708B-40EB-BA76-48E29180E0EB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45396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59E9-FA6F-415D-BAA5-088AE5B419D8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9A26-708B-40EB-BA76-48E29180E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24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59E9-FA6F-415D-BAA5-088AE5B419D8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9A26-708B-40EB-BA76-48E29180E0E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77261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59E9-FA6F-415D-BAA5-088AE5B419D8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9A26-708B-40EB-BA76-48E29180E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0993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59E9-FA6F-415D-BAA5-088AE5B419D8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9A26-708B-40EB-BA76-48E29180E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593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59E9-FA6F-415D-BAA5-088AE5B419D8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9A26-708B-40EB-BA76-48E29180E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626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59E9-FA6F-415D-BAA5-088AE5B419D8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9A26-708B-40EB-BA76-48E29180E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157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59E9-FA6F-415D-BAA5-088AE5B419D8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9A26-708B-40EB-BA76-48E29180E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81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59E9-FA6F-415D-BAA5-088AE5B419D8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9A26-708B-40EB-BA76-48E29180E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287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59E9-FA6F-415D-BAA5-088AE5B419D8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9A26-708B-40EB-BA76-48E29180E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225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59E9-FA6F-415D-BAA5-088AE5B419D8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9A26-708B-40EB-BA76-48E29180E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297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59E9-FA6F-415D-BAA5-088AE5B419D8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9A26-708B-40EB-BA76-48E29180E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387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59E9-FA6F-415D-BAA5-088AE5B419D8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9A26-708B-40EB-BA76-48E29180E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679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59E9-FA6F-415D-BAA5-088AE5B419D8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9A26-708B-40EB-BA76-48E29180E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72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F59E9-FA6F-415D-BAA5-088AE5B419D8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C969A26-708B-40EB-BA76-48E29180E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805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Puberty/Human Development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Grade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188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2687" y="906174"/>
            <a:ext cx="5915025" cy="496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668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Vocabulary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85179"/>
            <a:ext cx="8596668" cy="5113047"/>
          </a:xfrm>
        </p:spPr>
        <p:txBody>
          <a:bodyPr>
            <a:noAutofit/>
          </a:bodyPr>
          <a:lstStyle/>
          <a:p>
            <a:r>
              <a:rPr lang="en-US" sz="2200" dirty="0" smtClean="0"/>
              <a:t>Cervix – base of the uterus that has a small opening into the vagina</a:t>
            </a:r>
          </a:p>
          <a:p>
            <a:r>
              <a:rPr lang="en-US" sz="2200" dirty="0" smtClean="0"/>
              <a:t>Egg – also called an ovum; the female reproductive cell</a:t>
            </a:r>
          </a:p>
          <a:p>
            <a:r>
              <a:rPr lang="en-US" sz="2200" dirty="0" smtClean="0"/>
              <a:t>Fallopian tubes – two tubes connecting the ovaries to the uterus through which the egg travels</a:t>
            </a:r>
          </a:p>
          <a:p>
            <a:r>
              <a:rPr lang="en-US" sz="2200" dirty="0" smtClean="0"/>
              <a:t>Ovary – two glands, one on either side of the uterus, that contain a woman’s egg cells and produce the hormones estrogen and progesterone</a:t>
            </a:r>
          </a:p>
          <a:p>
            <a:r>
              <a:rPr lang="en-US" sz="2200" dirty="0" smtClean="0"/>
              <a:t>Uterus – also called the womb; a muscular organ lines with soft nourishing tissue that carries the fetus until birth</a:t>
            </a:r>
          </a:p>
          <a:p>
            <a:r>
              <a:rPr lang="en-US" sz="2200" dirty="0" smtClean="0"/>
              <a:t>Vagina – the flexible passageway leading from the cervix to the outside of the body. Menstrual fluid flows out of the body through this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472288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526539" cy="1320800"/>
          </a:xfrm>
        </p:spPr>
        <p:txBody>
          <a:bodyPr>
            <a:noAutofit/>
          </a:bodyPr>
          <a:lstStyle/>
          <a:p>
            <a:r>
              <a:rPr lang="en-US" sz="4400" dirty="0" smtClean="0"/>
              <a:t>Physical Changes at Puberty for Boys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Each </a:t>
            </a:r>
            <a:r>
              <a:rPr lang="en-US" sz="3200" dirty="0" smtClean="0"/>
              <a:t>boy’s </a:t>
            </a:r>
            <a:r>
              <a:rPr lang="en-US" sz="3200" dirty="0"/>
              <a:t>progression through the stages will be slightly different according to </a:t>
            </a:r>
            <a:r>
              <a:rPr lang="en-US" sz="3200" dirty="0" smtClean="0"/>
              <a:t>his own </a:t>
            </a:r>
            <a:r>
              <a:rPr lang="en-US" sz="3200" dirty="0"/>
              <a:t>body’s timetable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063447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2660" y="267216"/>
            <a:ext cx="6281304" cy="6590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4185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8796" y="981941"/>
            <a:ext cx="5981700" cy="491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4861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Vocabulary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00200"/>
            <a:ext cx="8596668" cy="4956463"/>
          </a:xfrm>
        </p:spPr>
        <p:txBody>
          <a:bodyPr>
            <a:normAutofit/>
          </a:bodyPr>
          <a:lstStyle/>
          <a:p>
            <a:r>
              <a:rPr lang="en-US" dirty="0" smtClean="0"/>
              <a:t>Scrotum – sac of skin that holds the testicles, just underneath the penis</a:t>
            </a:r>
          </a:p>
          <a:p>
            <a:r>
              <a:rPr lang="en-US" dirty="0" smtClean="0"/>
              <a:t>Seminal vesicles – two glands on either side of the bladder that secrete seminal fluid</a:t>
            </a:r>
          </a:p>
          <a:p>
            <a:r>
              <a:rPr lang="en-US" dirty="0" smtClean="0"/>
              <a:t>Sperm – male reproductive cell</a:t>
            </a:r>
          </a:p>
          <a:p>
            <a:r>
              <a:rPr lang="en-US" dirty="0" smtClean="0"/>
              <a:t>Testicles – also called the testes; two oval-shaped organs that are contained in the scrotum. They produce the male hormone testosterone and sperm.</a:t>
            </a:r>
          </a:p>
          <a:p>
            <a:r>
              <a:rPr lang="en-US" dirty="0" smtClean="0"/>
              <a:t>Penis – male sex organ; also used to urinate</a:t>
            </a:r>
          </a:p>
          <a:p>
            <a:r>
              <a:rPr lang="en-US" dirty="0" smtClean="0"/>
              <a:t>Prostate gland – gland next to the bottom of the bladder; it forms a fluid that combines with sperm and a fluid from the seminal vesicles to make semen</a:t>
            </a:r>
          </a:p>
          <a:p>
            <a:r>
              <a:rPr lang="en-US" dirty="0" smtClean="0"/>
              <a:t>Urethra – tube that, at different times, carries urine and semen out of the body</a:t>
            </a:r>
          </a:p>
          <a:p>
            <a:r>
              <a:rPr lang="en-US" dirty="0" smtClean="0"/>
              <a:t>Vas deferens – tubes in which sperm is combined with other fluids form the prostate gland and seminal vesicles to make semen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0164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Nutrition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Five main food groups</a:t>
            </a:r>
          </a:p>
          <a:p>
            <a:r>
              <a:rPr lang="en-US" sz="3200" dirty="0" smtClean="0"/>
              <a:t>1. grains – 6 servings a day</a:t>
            </a:r>
          </a:p>
          <a:p>
            <a:r>
              <a:rPr lang="en-US" sz="3200" dirty="0" smtClean="0"/>
              <a:t>2. fruits – 4 servings a day</a:t>
            </a:r>
          </a:p>
          <a:p>
            <a:r>
              <a:rPr lang="en-US" sz="3200" dirty="0" smtClean="0"/>
              <a:t>3. vegetables – 3-4 servings a day</a:t>
            </a:r>
          </a:p>
          <a:p>
            <a:r>
              <a:rPr lang="en-US" sz="3200" dirty="0" smtClean="0"/>
              <a:t>4. dairy – 2-3 servings a day</a:t>
            </a:r>
          </a:p>
          <a:p>
            <a:r>
              <a:rPr lang="en-US" sz="3200" dirty="0" smtClean="0"/>
              <a:t>5. meat – 3-6 </a:t>
            </a:r>
            <a:r>
              <a:rPr lang="en-US" sz="3200" dirty="0" err="1" smtClean="0"/>
              <a:t>oz</a:t>
            </a:r>
            <a:r>
              <a:rPr lang="en-US" sz="3200" dirty="0" smtClean="0"/>
              <a:t> a day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241009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Calcium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Remember to consume about 1,300 mg of calcium per day</a:t>
            </a:r>
          </a:p>
          <a:p>
            <a:r>
              <a:rPr lang="en-US" sz="3200" dirty="0" smtClean="0"/>
              <a:t>Foods that include calcium:</a:t>
            </a:r>
          </a:p>
          <a:p>
            <a:r>
              <a:rPr lang="en-US" sz="3200" dirty="0" smtClean="0"/>
              <a:t>Milk, whole, </a:t>
            </a:r>
            <a:r>
              <a:rPr lang="en-US" sz="3200" dirty="0" err="1" smtClean="0"/>
              <a:t>lowfat</a:t>
            </a:r>
            <a:r>
              <a:rPr lang="en-US" sz="3200" dirty="0" smtClean="0"/>
              <a:t>, skim, yogurt, cheese, broccoli, almonds, milkshakes, pudding, frozen yogurt, ice cream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730468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10 Steps to Self-Esteem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Know Yourself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Understand what makes you feel great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Recognize the things that get you down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Set goals to achieve what you want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885049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Self-Esteem continued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 startAt="5"/>
            </a:pPr>
            <a:r>
              <a:rPr lang="en-US" sz="3200" dirty="0" smtClean="0"/>
              <a:t>Developing trusting friendships that make you feel good</a:t>
            </a:r>
          </a:p>
          <a:p>
            <a:pPr>
              <a:buFont typeface="+mj-lt"/>
              <a:buAutoNum type="arabicPeriod" startAt="5"/>
            </a:pPr>
            <a:r>
              <a:rPr lang="en-US" sz="3200" dirty="0" smtClean="0"/>
              <a:t>Don’t be afraid to ask for help</a:t>
            </a:r>
          </a:p>
          <a:p>
            <a:pPr>
              <a:buFont typeface="+mj-lt"/>
              <a:buAutoNum type="arabicPeriod" startAt="5"/>
            </a:pPr>
            <a:r>
              <a:rPr lang="en-US" sz="3200" dirty="0" smtClean="0"/>
              <a:t>Stand up for your beliefs/values</a:t>
            </a:r>
          </a:p>
          <a:p>
            <a:pPr>
              <a:buFont typeface="+mj-lt"/>
              <a:buAutoNum type="arabicPeriod" startAt="5"/>
            </a:pPr>
            <a:r>
              <a:rPr lang="en-US" sz="3200" dirty="0" smtClean="0"/>
              <a:t>Help someone else</a:t>
            </a:r>
          </a:p>
          <a:p>
            <a:pPr>
              <a:buFont typeface="+mj-lt"/>
              <a:buAutoNum type="arabicPeriod" startAt="5"/>
            </a:pPr>
            <a:r>
              <a:rPr lang="en-US" sz="3200" dirty="0" smtClean="0"/>
              <a:t>Take responsibility for your actions</a:t>
            </a:r>
          </a:p>
        </p:txBody>
      </p:sp>
    </p:spTree>
    <p:extLst>
      <p:ext uri="{BB962C8B-B14F-4D97-AF65-F5344CB8AC3E}">
        <p14:creationId xmlns:p14="http://schemas.microsoft.com/office/powerpoint/2010/main" val="4153774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Changes in Early Adolescence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What changes that will happen to your bodies</a:t>
            </a:r>
          </a:p>
          <a:p>
            <a:r>
              <a:rPr lang="en-US" sz="3200" dirty="0" smtClean="0"/>
              <a:t>Hygiene</a:t>
            </a:r>
          </a:p>
          <a:p>
            <a:r>
              <a:rPr lang="en-US" sz="3200" dirty="0" smtClean="0"/>
              <a:t>How to set goals</a:t>
            </a:r>
          </a:p>
          <a:p>
            <a:r>
              <a:rPr lang="en-US" sz="3200" dirty="0" smtClean="0"/>
              <a:t>Steps to develop a positive self-concept</a:t>
            </a:r>
          </a:p>
          <a:p>
            <a:r>
              <a:rPr lang="en-US" sz="3200" dirty="0" smtClean="0"/>
              <a:t>Nutrition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8518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10. Take Good Care of Yourself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Eating properly</a:t>
            </a:r>
          </a:p>
          <a:p>
            <a:r>
              <a:rPr lang="en-US" sz="3200" dirty="0" smtClean="0"/>
              <a:t>Getting enough rest</a:t>
            </a:r>
          </a:p>
          <a:p>
            <a:r>
              <a:rPr lang="en-US" sz="3200" dirty="0" smtClean="0"/>
              <a:t>Clean, well-groomed appearance</a:t>
            </a:r>
          </a:p>
          <a:p>
            <a:r>
              <a:rPr lang="en-US" sz="3200" dirty="0" smtClean="0"/>
              <a:t>Learn what your body needs to stay healthy and fit</a:t>
            </a:r>
          </a:p>
          <a:p>
            <a:r>
              <a:rPr lang="en-US" sz="3200" dirty="0" smtClean="0"/>
              <a:t>Exercise/relaxation activities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68355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The Life Cycle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Birth-early/childhood</a:t>
            </a:r>
          </a:p>
          <a:p>
            <a:r>
              <a:rPr lang="en-US" sz="3200" dirty="0" smtClean="0"/>
              <a:t>And</a:t>
            </a:r>
          </a:p>
          <a:p>
            <a:r>
              <a:rPr lang="en-US" sz="3200" dirty="0" smtClean="0"/>
              <a:t>Late childhood/teenage</a:t>
            </a:r>
          </a:p>
          <a:p>
            <a:r>
              <a:rPr lang="en-US" sz="3200" dirty="0" smtClean="0"/>
              <a:t>These two stages have the most growth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42705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599"/>
            <a:ext cx="8716049" cy="4274128"/>
          </a:xfrm>
        </p:spPr>
        <p:txBody>
          <a:bodyPr>
            <a:noAutofit/>
          </a:bodyPr>
          <a:lstStyle/>
          <a:p>
            <a:r>
              <a:rPr lang="en-US" sz="6600" dirty="0" smtClean="0"/>
              <a:t>Do you have questions in how we change from a baby to an adult?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228160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Hygiene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Daily bathing – washing removes dirt/oil and reduces bacteria</a:t>
            </a:r>
          </a:p>
          <a:p>
            <a:r>
              <a:rPr lang="en-US" sz="3200" dirty="0" smtClean="0"/>
              <a:t>Using a deodorant or deodorant/anti-</a:t>
            </a:r>
            <a:r>
              <a:rPr lang="en-US" sz="3200" dirty="0" err="1" smtClean="0"/>
              <a:t>perspirant</a:t>
            </a:r>
            <a:endParaRPr lang="en-US" sz="3200" dirty="0" smtClean="0"/>
          </a:p>
          <a:p>
            <a:r>
              <a:rPr lang="en-US" sz="3200" dirty="0" smtClean="0"/>
              <a:t>Change into clean clothes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48074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Sweat Glands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Eccrine glands</a:t>
            </a:r>
          </a:p>
          <a:p>
            <a:r>
              <a:rPr lang="en-US" sz="3200" dirty="0" smtClean="0"/>
              <a:t>Produce clear, odorless sweat</a:t>
            </a:r>
          </a:p>
          <a:p>
            <a:r>
              <a:rPr lang="en-US" sz="3200" dirty="0" smtClean="0"/>
              <a:t>Have been active since childhood</a:t>
            </a:r>
          </a:p>
          <a:p>
            <a:r>
              <a:rPr lang="en-US" sz="3200" dirty="0" smtClean="0"/>
              <a:t>Located all over the body</a:t>
            </a:r>
          </a:p>
          <a:p>
            <a:r>
              <a:rPr lang="en-US" sz="3200" dirty="0" smtClean="0"/>
              <a:t>Help to control body temperature, eliminate water, salt, and waste products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40094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Sweat Glands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Aprocrine</a:t>
            </a:r>
            <a:r>
              <a:rPr lang="en-US" sz="3200" dirty="0" smtClean="0"/>
              <a:t> glands</a:t>
            </a:r>
          </a:p>
          <a:p>
            <a:r>
              <a:rPr lang="en-US" sz="3200" dirty="0" smtClean="0"/>
              <a:t>These become active during puberty</a:t>
            </a:r>
          </a:p>
          <a:p>
            <a:r>
              <a:rPr lang="en-US" sz="3200" dirty="0" smtClean="0"/>
              <a:t>Located under the arms and in the genital area</a:t>
            </a:r>
          </a:p>
          <a:p>
            <a:r>
              <a:rPr lang="en-US" sz="3200" dirty="0" smtClean="0"/>
              <a:t>This perspiration causes body odor when it comes into contact with bacteria</a:t>
            </a:r>
          </a:p>
        </p:txBody>
      </p:sp>
    </p:spTree>
    <p:extLst>
      <p:ext uri="{BB962C8B-B14F-4D97-AF65-F5344CB8AC3E}">
        <p14:creationId xmlns:p14="http://schemas.microsoft.com/office/powerpoint/2010/main" val="2247707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599275" cy="1320800"/>
          </a:xfrm>
        </p:spPr>
        <p:txBody>
          <a:bodyPr>
            <a:noAutofit/>
          </a:bodyPr>
          <a:lstStyle/>
          <a:p>
            <a:r>
              <a:rPr lang="en-US" sz="4400" dirty="0" smtClean="0"/>
              <a:t>Physical Changes at Puberty for Girls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Five Tanner stages of development</a:t>
            </a:r>
          </a:p>
          <a:p>
            <a:r>
              <a:rPr lang="en-US" sz="3200" dirty="0" smtClean="0"/>
              <a:t>Each girl’s progression through the stages will be slightly different according to her own body’s timetable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1932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3326" y="294911"/>
            <a:ext cx="6244937" cy="6421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10132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</TotalTime>
  <Words>613</Words>
  <Application>Microsoft Office PowerPoint</Application>
  <PresentationFormat>Widescreen</PresentationFormat>
  <Paragraphs>78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Trebuchet MS</vt:lpstr>
      <vt:lpstr>Wingdings 3</vt:lpstr>
      <vt:lpstr>Facet</vt:lpstr>
      <vt:lpstr>Puberty/Human Development</vt:lpstr>
      <vt:lpstr>Changes in Early Adolescence</vt:lpstr>
      <vt:lpstr>The Life Cycle</vt:lpstr>
      <vt:lpstr>Do you have questions in how we change from a baby to an adult?</vt:lpstr>
      <vt:lpstr>Hygiene</vt:lpstr>
      <vt:lpstr>Sweat Glands</vt:lpstr>
      <vt:lpstr>Sweat Glands</vt:lpstr>
      <vt:lpstr>Physical Changes at Puberty for Girls</vt:lpstr>
      <vt:lpstr>PowerPoint Presentation</vt:lpstr>
      <vt:lpstr>PowerPoint Presentation</vt:lpstr>
      <vt:lpstr>Vocabulary</vt:lpstr>
      <vt:lpstr>Physical Changes at Puberty for Boys</vt:lpstr>
      <vt:lpstr>PowerPoint Presentation</vt:lpstr>
      <vt:lpstr>PowerPoint Presentation</vt:lpstr>
      <vt:lpstr>Vocabulary</vt:lpstr>
      <vt:lpstr>Nutrition</vt:lpstr>
      <vt:lpstr>Calcium</vt:lpstr>
      <vt:lpstr>10 Steps to Self-Esteem</vt:lpstr>
      <vt:lpstr>Self-Esteem continued</vt:lpstr>
      <vt:lpstr>10. Take Good Care of Yourself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Puberty/Human Development</dc:title>
  <dc:creator>Kaitlin Keet</dc:creator>
  <cp:lastModifiedBy>Kaitlin Keet</cp:lastModifiedBy>
  <cp:revision>5</cp:revision>
  <dcterms:created xsi:type="dcterms:W3CDTF">2015-04-13T17:15:29Z</dcterms:created>
  <dcterms:modified xsi:type="dcterms:W3CDTF">2015-04-13T17:55:59Z</dcterms:modified>
</cp:coreProperties>
</file>