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73" r:id="rId9"/>
    <p:sldId id="292" r:id="rId10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14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7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EB26AA9-3576-234D-98C1-E9F9E075EEB5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6C2B4E1-9D12-C949-8D39-730303F91F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9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996-8C60-864A-8EEC-AA2202178BDA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B8C6-39F4-4645-8D21-2047B60AE1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6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996-8C60-864A-8EEC-AA2202178BDA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B8C6-39F4-4645-8D21-2047B60AE1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1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996-8C60-864A-8EEC-AA2202178BDA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B8C6-39F4-4645-8D21-2047B60AE1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92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996-8C60-864A-8EEC-AA2202178BDA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B8C6-39F4-4645-8D21-2047B60AE1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267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996-8C60-864A-8EEC-AA2202178BDA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B8C6-39F4-4645-8D21-2047B60AE1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49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996-8C60-864A-8EEC-AA2202178BDA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B8C6-39F4-4645-8D21-2047B60AE1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58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996-8C60-864A-8EEC-AA2202178BDA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B8C6-39F4-4645-8D21-2047B60AE1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49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996-8C60-864A-8EEC-AA2202178BDA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B8C6-39F4-4645-8D21-2047B60AE1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66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996-8C60-864A-8EEC-AA2202178BDA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B8C6-39F4-4645-8D21-2047B60AE1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19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996-8C60-864A-8EEC-AA2202178BDA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B8C6-39F4-4645-8D21-2047B60AE1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3996-8C60-864A-8EEC-AA2202178BDA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B8C6-39F4-4645-8D21-2047B60AE1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970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3996-8C60-864A-8EEC-AA2202178BDA}" type="datetimeFigureOut">
              <a:rPr lang="en-US" smtClean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3B8C6-39F4-4645-8D21-2047B60AE1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80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1272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5853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000" dirty="0" smtClean="0"/>
              <a:t>Town Hall Meeting &amp; </a:t>
            </a:r>
            <a:br>
              <a:rPr lang="en-US" sz="3000" dirty="0" smtClean="0"/>
            </a:br>
            <a:r>
              <a:rPr lang="en-US" sz="3000" dirty="0" smtClean="0"/>
              <a:t>Strategic Planning Kick-off</a:t>
            </a:r>
            <a:br>
              <a:rPr lang="en-US" sz="3000" dirty="0" smtClean="0"/>
            </a:br>
            <a:r>
              <a:rPr lang="en-US" sz="2400" dirty="0" smtClean="0"/>
              <a:t>September 8, 2017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855029" y="7917314"/>
            <a:ext cx="1934223" cy="633770"/>
          </a:xfrm>
        </p:spPr>
        <p:txBody>
          <a:bodyPr/>
          <a:lstStyle/>
          <a:p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008" y="165464"/>
            <a:ext cx="4853984" cy="2769326"/>
          </a:xfrm>
          <a:prstGeom prst="rect">
            <a:avLst/>
          </a:prstGeom>
        </p:spPr>
      </p:pic>
      <p:pic>
        <p:nvPicPr>
          <p:cNvPr id="1026" name="E83E0DE6-8978-402D-A383-637E3004A239" descr="B435B64D-9CB4-4065-9D0E-74659CDB9543@ws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722" y="4488723"/>
            <a:ext cx="2297418" cy="2111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55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2018 Priorities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4560"/>
            <a:ext cx="8229600" cy="3931603"/>
          </a:xfrm>
        </p:spPr>
        <p:txBody>
          <a:bodyPr/>
          <a:lstStyle/>
          <a:p>
            <a:r>
              <a:rPr lang="en-US" sz="2400" dirty="0" smtClean="0"/>
              <a:t>Strategic Planning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57200" y="1064702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Vision: Westfield State University is a model public comprehensive institution committed to student success.</a:t>
            </a:r>
            <a:endParaRPr lang="en-US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4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2018 Priorities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4560"/>
            <a:ext cx="8229600" cy="3931603"/>
          </a:xfrm>
        </p:spPr>
        <p:txBody>
          <a:bodyPr/>
          <a:lstStyle/>
          <a:p>
            <a:r>
              <a:rPr lang="en-US" sz="2400" dirty="0" smtClean="0"/>
              <a:t>Strategic Planning</a:t>
            </a:r>
          </a:p>
          <a:p>
            <a:r>
              <a:rPr lang="en-US" sz="2400" dirty="0" smtClean="0"/>
              <a:t>Refined Budget Process &amp; Creation of 3-5 yr. </a:t>
            </a:r>
            <a:r>
              <a:rPr lang="en-US" sz="2400" dirty="0"/>
              <a:t>B</a:t>
            </a:r>
            <a:r>
              <a:rPr lang="en-US" sz="2400" dirty="0" smtClean="0"/>
              <a:t>udget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57200" y="1064702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Vision: Westfield State University is a model public comprehensive institution committed to student success.</a:t>
            </a:r>
            <a:endParaRPr lang="en-US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6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2018 Priorities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4560"/>
            <a:ext cx="8229600" cy="3931603"/>
          </a:xfrm>
        </p:spPr>
        <p:txBody>
          <a:bodyPr/>
          <a:lstStyle/>
          <a:p>
            <a:r>
              <a:rPr lang="en-US" sz="2400" dirty="0" smtClean="0"/>
              <a:t>Strategic Planning</a:t>
            </a:r>
          </a:p>
          <a:p>
            <a:r>
              <a:rPr lang="en-US" sz="2400" dirty="0" smtClean="0"/>
              <a:t>Refined Budget Process &amp; Creation of 3-5 yr. </a:t>
            </a:r>
            <a:r>
              <a:rPr lang="en-US" sz="2400" dirty="0"/>
              <a:t>B</a:t>
            </a:r>
            <a:r>
              <a:rPr lang="en-US" sz="2400" dirty="0" smtClean="0"/>
              <a:t>udget</a:t>
            </a:r>
          </a:p>
          <a:p>
            <a:r>
              <a:rPr lang="en-US" sz="2400" dirty="0" smtClean="0"/>
              <a:t>College Structure Planning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57200" y="1064702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Vision: Westfield State University is a model public comprehensive institution committed to student success.</a:t>
            </a:r>
            <a:endParaRPr lang="en-US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53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2018 Priorities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4560"/>
            <a:ext cx="8229600" cy="3931603"/>
          </a:xfrm>
        </p:spPr>
        <p:txBody>
          <a:bodyPr/>
          <a:lstStyle/>
          <a:p>
            <a:r>
              <a:rPr lang="en-US" sz="2400" dirty="0" smtClean="0"/>
              <a:t>Strategic Planning</a:t>
            </a:r>
          </a:p>
          <a:p>
            <a:r>
              <a:rPr lang="en-US" sz="2400" dirty="0" smtClean="0"/>
              <a:t>Refined Budget Process &amp; Creation of 3-5 yr. </a:t>
            </a:r>
            <a:r>
              <a:rPr lang="en-US" sz="2400" dirty="0"/>
              <a:t>B</a:t>
            </a:r>
            <a:r>
              <a:rPr lang="en-US" sz="2400" dirty="0" smtClean="0"/>
              <a:t>udget</a:t>
            </a:r>
          </a:p>
          <a:p>
            <a:r>
              <a:rPr lang="en-US" sz="2400" dirty="0" smtClean="0"/>
              <a:t>College Structure Planning</a:t>
            </a:r>
          </a:p>
          <a:p>
            <a:r>
              <a:rPr lang="en-US" sz="2400" i="1" dirty="0" smtClean="0"/>
              <a:t>The Westfield State Experience </a:t>
            </a:r>
            <a:endParaRPr lang="en-US" sz="2400" i="1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57200" y="1064702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Vision: Westfield State University is a model public comprehensive institution committed to student success.</a:t>
            </a:r>
            <a:endParaRPr lang="en-US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2018 Priorities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4560"/>
            <a:ext cx="8229600" cy="3931603"/>
          </a:xfrm>
        </p:spPr>
        <p:txBody>
          <a:bodyPr/>
          <a:lstStyle/>
          <a:p>
            <a:r>
              <a:rPr lang="en-US" sz="2400" dirty="0" smtClean="0"/>
              <a:t>Strategic Planning</a:t>
            </a:r>
          </a:p>
          <a:p>
            <a:r>
              <a:rPr lang="en-US" sz="2400" dirty="0" smtClean="0"/>
              <a:t>Refined Budget Process &amp; Creation of 3-5 yr. </a:t>
            </a:r>
            <a:r>
              <a:rPr lang="en-US" sz="2400" dirty="0"/>
              <a:t>B</a:t>
            </a:r>
            <a:r>
              <a:rPr lang="en-US" sz="2400" dirty="0" smtClean="0"/>
              <a:t>udget</a:t>
            </a:r>
          </a:p>
          <a:p>
            <a:r>
              <a:rPr lang="en-US" sz="2400" dirty="0" smtClean="0"/>
              <a:t>College Structure Planning</a:t>
            </a:r>
          </a:p>
          <a:p>
            <a:r>
              <a:rPr lang="en-US" sz="2400" i="1" dirty="0" smtClean="0"/>
              <a:t>The Westfield State Experience </a:t>
            </a:r>
            <a:endParaRPr lang="en-US" sz="2400" i="1" dirty="0"/>
          </a:p>
          <a:p>
            <a:r>
              <a:rPr lang="en-US" sz="2400" dirty="0" smtClean="0"/>
              <a:t>Enrollment Management Planning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57200" y="1064702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Vision: Westfield State University is a model public comprehensive institution committed to student success.</a:t>
            </a:r>
            <a:endParaRPr lang="en-US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68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2018 Priorities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4560"/>
            <a:ext cx="8229600" cy="3931603"/>
          </a:xfrm>
        </p:spPr>
        <p:txBody>
          <a:bodyPr/>
          <a:lstStyle/>
          <a:p>
            <a:r>
              <a:rPr lang="en-US" sz="2400" dirty="0" smtClean="0"/>
              <a:t>Strategic Planning</a:t>
            </a:r>
          </a:p>
          <a:p>
            <a:r>
              <a:rPr lang="en-US" sz="2400" dirty="0" smtClean="0"/>
              <a:t>Refined Budget Process &amp; Creation of 3-5 yr. </a:t>
            </a:r>
            <a:r>
              <a:rPr lang="en-US" sz="2400" dirty="0"/>
              <a:t>B</a:t>
            </a:r>
            <a:r>
              <a:rPr lang="en-US" sz="2400" dirty="0" smtClean="0"/>
              <a:t>udget</a:t>
            </a:r>
          </a:p>
          <a:p>
            <a:r>
              <a:rPr lang="en-US" sz="2400" dirty="0" smtClean="0"/>
              <a:t>College Structure Planning</a:t>
            </a:r>
          </a:p>
          <a:p>
            <a:r>
              <a:rPr lang="en-US" sz="2400" i="1" dirty="0" smtClean="0"/>
              <a:t>The Westfield State Experience </a:t>
            </a:r>
            <a:endParaRPr lang="en-US" sz="2400" i="1" dirty="0"/>
          </a:p>
          <a:p>
            <a:r>
              <a:rPr lang="en-US" sz="2400" dirty="0" smtClean="0"/>
              <a:t>Enrollment Management Planning</a:t>
            </a:r>
          </a:p>
          <a:p>
            <a:r>
              <a:rPr lang="en-US" sz="2400" dirty="0" smtClean="0"/>
              <a:t>Strengthen Philanthropic Culture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57200" y="1064702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Vision: Westfield State University is a model public comprehensive institution committed to student success.</a:t>
            </a:r>
            <a:endParaRPr lang="en-US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67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5921"/>
            <a:ext cx="2320834" cy="3931603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/>
              <a:t>Interactions will be:</a:t>
            </a:r>
          </a:p>
          <a:p>
            <a:pPr lvl="0"/>
            <a:r>
              <a:rPr lang="en-US" sz="1600" dirty="0"/>
              <a:t>Honest</a:t>
            </a:r>
          </a:p>
          <a:p>
            <a:pPr lvl="0"/>
            <a:r>
              <a:rPr lang="en-US" sz="1600" dirty="0"/>
              <a:t>Confidential</a:t>
            </a:r>
          </a:p>
          <a:p>
            <a:pPr lvl="0"/>
            <a:r>
              <a:rPr lang="en-US" sz="1600" dirty="0"/>
              <a:t>Respectful</a:t>
            </a:r>
          </a:p>
          <a:p>
            <a:pPr lvl="0"/>
            <a:r>
              <a:rPr lang="en-US" sz="1600" dirty="0"/>
              <a:t>Grounded in </a:t>
            </a:r>
            <a:r>
              <a:rPr lang="en-US" sz="1600" dirty="0" smtClean="0"/>
              <a:t>humility</a:t>
            </a:r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65268" y="1645920"/>
            <a:ext cx="2569028" cy="39316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272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/>
              <a:t>A Commitment to:</a:t>
            </a:r>
          </a:p>
          <a:p>
            <a:r>
              <a:rPr lang="en-US" sz="1600" dirty="0" smtClean="0"/>
              <a:t>Be present </a:t>
            </a:r>
          </a:p>
          <a:p>
            <a:r>
              <a:rPr lang="en-US" sz="1600" dirty="0" smtClean="0"/>
              <a:t>Resolve conflict in a constructive manner</a:t>
            </a:r>
          </a:p>
          <a:p>
            <a:r>
              <a:rPr lang="en-US" sz="1600" dirty="0" smtClean="0"/>
              <a:t>Ask hard questions</a:t>
            </a:r>
          </a:p>
          <a:p>
            <a:r>
              <a:rPr lang="en-US" sz="1600" dirty="0" smtClean="0"/>
              <a:t>Ensure all perspectives are heard</a:t>
            </a:r>
          </a:p>
          <a:p>
            <a:r>
              <a:rPr lang="en-US" sz="1600" dirty="0" smtClean="0"/>
              <a:t>Be accountable to ourselves and each other</a:t>
            </a:r>
          </a:p>
          <a:p>
            <a:r>
              <a:rPr lang="en-US" sz="1600" dirty="0" smtClean="0"/>
              <a:t>Pause to reflect and celebrate success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34295" y="1645921"/>
            <a:ext cx="2651761" cy="39316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272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/>
              <a:t>Expectations of team members:</a:t>
            </a:r>
          </a:p>
          <a:p>
            <a:r>
              <a:rPr lang="en-US" sz="1600" dirty="0" smtClean="0"/>
              <a:t>Agreed upon follow-up</a:t>
            </a:r>
          </a:p>
          <a:p>
            <a:r>
              <a:rPr lang="en-US" sz="1600" dirty="0" smtClean="0"/>
              <a:t>A unified voice to all other stakeholders</a:t>
            </a:r>
          </a:p>
          <a:p>
            <a:r>
              <a:rPr lang="en-US" sz="1600" dirty="0" smtClean="0"/>
              <a:t>Visible and behind-the-scenes support</a:t>
            </a:r>
          </a:p>
          <a:p>
            <a:r>
              <a:rPr lang="en-US" sz="1600" dirty="0" smtClean="0"/>
              <a:t>A willingness to help</a:t>
            </a:r>
          </a:p>
          <a:p>
            <a:pPr marL="0" indent="0">
              <a:buFont typeface="Arial"/>
              <a:buNone/>
            </a:pPr>
            <a:endParaRPr lang="en-US" sz="1400" dirty="0" smtClean="0"/>
          </a:p>
          <a:p>
            <a:pPr marL="0" indent="0">
              <a:buFont typeface="Arial"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8617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548" y="2426515"/>
            <a:ext cx="8682445" cy="1470025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http://www.westfield.ma.edu/about/strategic-plan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855029" y="7917314"/>
            <a:ext cx="1934223" cy="633770"/>
          </a:xfrm>
        </p:spPr>
        <p:txBody>
          <a:bodyPr/>
          <a:lstStyle/>
          <a:p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008" y="165464"/>
            <a:ext cx="4853984" cy="2769326"/>
          </a:xfrm>
          <a:prstGeom prst="rect">
            <a:avLst/>
          </a:prstGeom>
        </p:spPr>
      </p:pic>
      <p:pic>
        <p:nvPicPr>
          <p:cNvPr id="1026" name="E83E0DE6-8978-402D-A383-637E3004A239" descr="B435B64D-9CB4-4065-9D0E-74659CDB9543@ws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722" y="4279469"/>
            <a:ext cx="2297418" cy="2111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01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estfield State University">
      <a:dk1>
        <a:sysClr val="windowText" lastClr="000000"/>
      </a:dk1>
      <a:lt1>
        <a:sysClr val="window" lastClr="FFFFFF"/>
      </a:lt1>
      <a:dk2>
        <a:srgbClr val="1F224B"/>
      </a:dk2>
      <a:lt2>
        <a:srgbClr val="D3CCC7"/>
      </a:lt2>
      <a:accent1>
        <a:srgbClr val="2372AE"/>
      </a:accent1>
      <a:accent2>
        <a:srgbClr val="35A4D3"/>
      </a:accent2>
      <a:accent3>
        <a:srgbClr val="4E9C35"/>
      </a:accent3>
      <a:accent4>
        <a:srgbClr val="D69C23"/>
      </a:accent4>
      <a:accent5>
        <a:srgbClr val="BD0051"/>
      </a:accent5>
      <a:accent6>
        <a:srgbClr val="35A4D3"/>
      </a:accent6>
      <a:hlink>
        <a:srgbClr val="2372AE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</TotalTime>
  <Words>277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 Town Hall Meeting &amp;  Strategic Planning Kick-off September 8, 2017 </vt:lpstr>
      <vt:lpstr>FY 2018 Priorities</vt:lpstr>
      <vt:lpstr>FY 2018 Priorities</vt:lpstr>
      <vt:lpstr>FY 2018 Priorities</vt:lpstr>
      <vt:lpstr>FY 2018 Priorities</vt:lpstr>
      <vt:lpstr>FY 2018 Priorities</vt:lpstr>
      <vt:lpstr>FY 2018 Priorities</vt:lpstr>
      <vt:lpstr>Guiding Principles</vt:lpstr>
      <vt:lpstr> http://www.westfield.ma.edu/about/strategic-plan </vt:lpstr>
    </vt:vector>
  </TitlesOfParts>
  <Company>Westfield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Ribeiro</dc:creator>
  <cp:lastModifiedBy>Oliver, Tricia M.</cp:lastModifiedBy>
  <cp:revision>82</cp:revision>
  <cp:lastPrinted>2017-09-08T13:49:51Z</cp:lastPrinted>
  <dcterms:created xsi:type="dcterms:W3CDTF">2015-10-01T13:47:48Z</dcterms:created>
  <dcterms:modified xsi:type="dcterms:W3CDTF">2017-09-08T14:10:44Z</dcterms:modified>
</cp:coreProperties>
</file>