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1" r:id="rId1"/>
  </p:sldMasterIdLst>
  <p:notesMasterIdLst>
    <p:notesMasterId r:id="rId20"/>
  </p:notesMasterIdLst>
  <p:sldIdLst>
    <p:sldId id="256" r:id="rId2"/>
    <p:sldId id="283" r:id="rId3"/>
    <p:sldId id="286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85" r:id="rId15"/>
    <p:sldId id="279" r:id="rId16"/>
    <p:sldId id="280" r:id="rId17"/>
    <p:sldId id="281" r:id="rId18"/>
    <p:sldId id="282" r:id="rId19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2216EF-69F8-49DD-9C74-86B49BF2CD13}" v="6" dt="2026-04-14T15:13:25.40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3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ines, Ryan" userId="2dfdc8b8-d8ee-4960-aa0e-5265d71f6716" providerId="ADAL" clId="{8C47A40C-E177-48D6-AFAE-27799F81172B}"/>
    <pc:docChg chg="custSel addSld delSld modSld modMainMaster">
      <pc:chgData name="Haines, Ryan" userId="2dfdc8b8-d8ee-4960-aa0e-5265d71f6716" providerId="ADAL" clId="{8C47A40C-E177-48D6-AFAE-27799F81172B}" dt="2026-04-14T15:54:02.664" v="338" actId="2696"/>
      <pc:docMkLst>
        <pc:docMk/>
      </pc:docMkLst>
      <pc:sldChg chg="modSp mod">
        <pc:chgData name="Haines, Ryan" userId="2dfdc8b8-d8ee-4960-aa0e-5265d71f6716" providerId="ADAL" clId="{8C47A40C-E177-48D6-AFAE-27799F81172B}" dt="2026-04-14T15:12:13.803" v="328"/>
        <pc:sldMkLst>
          <pc:docMk/>
          <pc:sldMk cId="0" sldId="256"/>
        </pc:sldMkLst>
        <pc:spChg chg="mod">
          <ac:chgData name="Haines, Ryan" userId="2dfdc8b8-d8ee-4960-aa0e-5265d71f6716" providerId="ADAL" clId="{8C47A40C-E177-48D6-AFAE-27799F81172B}" dt="2026-04-14T15:12:13.803" v="328"/>
          <ac:spMkLst>
            <pc:docMk/>
            <pc:sldMk cId="0" sldId="256"/>
            <ac:spMk id="2" creationId="{00000000-0000-0000-0000-000000000000}"/>
          </ac:spMkLst>
        </pc:spChg>
      </pc:sldChg>
      <pc:sldChg chg="modSp del mod">
        <pc:chgData name="Haines, Ryan" userId="2dfdc8b8-d8ee-4960-aa0e-5265d71f6716" providerId="ADAL" clId="{8C47A40C-E177-48D6-AFAE-27799F81172B}" dt="2026-04-14T15:54:02.664" v="338" actId="2696"/>
        <pc:sldMkLst>
          <pc:docMk/>
          <pc:sldMk cId="0" sldId="260"/>
        </pc:sldMkLst>
        <pc:spChg chg="mod">
          <ac:chgData name="Haines, Ryan" userId="2dfdc8b8-d8ee-4960-aa0e-5265d71f6716" providerId="ADAL" clId="{8C47A40C-E177-48D6-AFAE-27799F81172B}" dt="2026-04-14T15:09:56.001" v="326" actId="1076"/>
          <ac:spMkLst>
            <pc:docMk/>
            <pc:sldMk cId="0" sldId="260"/>
            <ac:spMk id="2" creationId="{00000000-0000-0000-0000-000000000000}"/>
          </ac:spMkLst>
        </pc:spChg>
      </pc:sldChg>
      <pc:sldChg chg="modSp mod">
        <pc:chgData name="Haines, Ryan" userId="2dfdc8b8-d8ee-4960-aa0e-5265d71f6716" providerId="ADAL" clId="{8C47A40C-E177-48D6-AFAE-27799F81172B}" dt="2026-04-14T15:15:26.711" v="329" actId="962"/>
        <pc:sldMkLst>
          <pc:docMk/>
          <pc:sldMk cId="0" sldId="264"/>
        </pc:sldMkLst>
        <pc:spChg chg="mod">
          <ac:chgData name="Haines, Ryan" userId="2dfdc8b8-d8ee-4960-aa0e-5265d71f6716" providerId="ADAL" clId="{8C47A40C-E177-48D6-AFAE-27799F81172B}" dt="2026-04-14T15:15:26.711" v="329" actId="962"/>
          <ac:spMkLst>
            <pc:docMk/>
            <pc:sldMk cId="0" sldId="264"/>
            <ac:spMk id="4" creationId="{00000000-0000-0000-0000-000000000000}"/>
          </ac:spMkLst>
        </pc:spChg>
      </pc:sldChg>
      <pc:sldChg chg="modSp mod">
        <pc:chgData name="Haines, Ryan" userId="2dfdc8b8-d8ee-4960-aa0e-5265d71f6716" providerId="ADAL" clId="{8C47A40C-E177-48D6-AFAE-27799F81172B}" dt="2026-04-14T14:59:14.075" v="186" actId="20577"/>
        <pc:sldMkLst>
          <pc:docMk/>
          <pc:sldMk cId="0" sldId="269"/>
        </pc:sldMkLst>
        <pc:spChg chg="mod">
          <ac:chgData name="Haines, Ryan" userId="2dfdc8b8-d8ee-4960-aa0e-5265d71f6716" providerId="ADAL" clId="{8C47A40C-E177-48D6-AFAE-27799F81172B}" dt="2026-04-14T14:59:14.075" v="186" actId="20577"/>
          <ac:spMkLst>
            <pc:docMk/>
            <pc:sldMk cId="0" sldId="269"/>
            <ac:spMk id="3" creationId="{00000000-0000-0000-0000-000000000000}"/>
          </ac:spMkLst>
        </pc:spChg>
      </pc:sldChg>
      <pc:sldChg chg="addSp delSp modSp mod">
        <pc:chgData name="Haines, Ryan" userId="2dfdc8b8-d8ee-4960-aa0e-5265d71f6716" providerId="ADAL" clId="{8C47A40C-E177-48D6-AFAE-27799F81172B}" dt="2026-04-14T15:09:36.446" v="325" actId="1076"/>
        <pc:sldMkLst>
          <pc:docMk/>
          <pc:sldMk cId="0" sldId="271"/>
        </pc:sldMkLst>
        <pc:spChg chg="mod">
          <ac:chgData name="Haines, Ryan" userId="2dfdc8b8-d8ee-4960-aa0e-5265d71f6716" providerId="ADAL" clId="{8C47A40C-E177-48D6-AFAE-27799F81172B}" dt="2026-04-14T15:09:36.446" v="325" actId="1076"/>
          <ac:spMkLst>
            <pc:docMk/>
            <pc:sldMk cId="0" sldId="271"/>
            <ac:spMk id="2" creationId="{00000000-0000-0000-0000-000000000000}"/>
          </ac:spMkLst>
        </pc:spChg>
        <pc:picChg chg="add mod modCrop">
          <ac:chgData name="Haines, Ryan" userId="2dfdc8b8-d8ee-4960-aa0e-5265d71f6716" providerId="ADAL" clId="{8C47A40C-E177-48D6-AFAE-27799F81172B}" dt="2026-04-14T15:09:12.595" v="322" actId="1076"/>
          <ac:picMkLst>
            <pc:docMk/>
            <pc:sldMk cId="0" sldId="271"/>
            <ac:picMk id="4" creationId="{05511B68-04EE-E97E-F167-74C8211E8ADA}"/>
          </ac:picMkLst>
        </pc:picChg>
        <pc:picChg chg="del">
          <ac:chgData name="Haines, Ryan" userId="2dfdc8b8-d8ee-4960-aa0e-5265d71f6716" providerId="ADAL" clId="{8C47A40C-E177-48D6-AFAE-27799F81172B}" dt="2026-04-14T15:05:05.943" v="194" actId="478"/>
          <ac:picMkLst>
            <pc:docMk/>
            <pc:sldMk cId="0" sldId="271"/>
            <ac:picMk id="7" creationId="{94A170F6-7303-B7B1-7772-EAD08465C464}"/>
          </ac:picMkLst>
        </pc:picChg>
      </pc:sldChg>
      <pc:sldChg chg="del">
        <pc:chgData name="Haines, Ryan" userId="2dfdc8b8-d8ee-4960-aa0e-5265d71f6716" providerId="ADAL" clId="{8C47A40C-E177-48D6-AFAE-27799F81172B}" dt="2026-04-14T15:02:09.121" v="187" actId="2696"/>
        <pc:sldMkLst>
          <pc:docMk/>
          <pc:sldMk cId="0" sldId="272"/>
        </pc:sldMkLst>
      </pc:sldChg>
      <pc:sldChg chg="del">
        <pc:chgData name="Haines, Ryan" userId="2dfdc8b8-d8ee-4960-aa0e-5265d71f6716" providerId="ADAL" clId="{8C47A40C-E177-48D6-AFAE-27799F81172B}" dt="2026-04-14T15:02:14.521" v="188" actId="2696"/>
        <pc:sldMkLst>
          <pc:docMk/>
          <pc:sldMk cId="0" sldId="273"/>
        </pc:sldMkLst>
      </pc:sldChg>
      <pc:sldChg chg="del">
        <pc:chgData name="Haines, Ryan" userId="2dfdc8b8-d8ee-4960-aa0e-5265d71f6716" providerId="ADAL" clId="{8C47A40C-E177-48D6-AFAE-27799F81172B}" dt="2026-04-14T15:02:18.565" v="189" actId="2696"/>
        <pc:sldMkLst>
          <pc:docMk/>
          <pc:sldMk cId="0" sldId="274"/>
        </pc:sldMkLst>
      </pc:sldChg>
      <pc:sldChg chg="del">
        <pc:chgData name="Haines, Ryan" userId="2dfdc8b8-d8ee-4960-aa0e-5265d71f6716" providerId="ADAL" clId="{8C47A40C-E177-48D6-AFAE-27799F81172B}" dt="2026-04-14T15:02:23.403" v="190" actId="2696"/>
        <pc:sldMkLst>
          <pc:docMk/>
          <pc:sldMk cId="0" sldId="275"/>
        </pc:sldMkLst>
      </pc:sldChg>
      <pc:sldChg chg="del">
        <pc:chgData name="Haines, Ryan" userId="2dfdc8b8-d8ee-4960-aa0e-5265d71f6716" providerId="ADAL" clId="{8C47A40C-E177-48D6-AFAE-27799F81172B}" dt="2026-04-14T15:02:27.412" v="191" actId="2696"/>
        <pc:sldMkLst>
          <pc:docMk/>
          <pc:sldMk cId="0" sldId="276"/>
        </pc:sldMkLst>
      </pc:sldChg>
      <pc:sldChg chg="addSp delSp modSp new mod">
        <pc:chgData name="Haines, Ryan" userId="2dfdc8b8-d8ee-4960-aa0e-5265d71f6716" providerId="ADAL" clId="{8C47A40C-E177-48D6-AFAE-27799F81172B}" dt="2026-04-14T15:53:57.840" v="337" actId="1076"/>
        <pc:sldMkLst>
          <pc:docMk/>
          <pc:sldMk cId="1762849322" sldId="286"/>
        </pc:sldMkLst>
        <pc:spChg chg="del">
          <ac:chgData name="Haines, Ryan" userId="2dfdc8b8-d8ee-4960-aa0e-5265d71f6716" providerId="ADAL" clId="{8C47A40C-E177-48D6-AFAE-27799F81172B}" dt="2026-04-14T15:53:18.345" v="331" actId="478"/>
          <ac:spMkLst>
            <pc:docMk/>
            <pc:sldMk cId="1762849322" sldId="286"/>
            <ac:spMk id="2" creationId="{20A2DA95-4311-3B87-3E72-C83C35841313}"/>
          </ac:spMkLst>
        </pc:spChg>
        <pc:spChg chg="mod">
          <ac:chgData name="Haines, Ryan" userId="2dfdc8b8-d8ee-4960-aa0e-5265d71f6716" providerId="ADAL" clId="{8C47A40C-E177-48D6-AFAE-27799F81172B}" dt="2026-04-14T15:53:37.046" v="335" actId="1076"/>
          <ac:spMkLst>
            <pc:docMk/>
            <pc:sldMk cId="1762849322" sldId="286"/>
            <ac:spMk id="3" creationId="{4C6D6889-703E-6DC9-C77C-C1750EF201EF}"/>
          </ac:spMkLst>
        </pc:spChg>
        <pc:picChg chg="add mod">
          <ac:chgData name="Haines, Ryan" userId="2dfdc8b8-d8ee-4960-aa0e-5265d71f6716" providerId="ADAL" clId="{8C47A40C-E177-48D6-AFAE-27799F81172B}" dt="2026-04-14T15:53:57.840" v="337" actId="1076"/>
          <ac:picMkLst>
            <pc:docMk/>
            <pc:sldMk cId="1762849322" sldId="286"/>
            <ac:picMk id="6" creationId="{63F8DAF8-5470-3E58-F943-A0EE15CE379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DF725-43FD-460D-A181-3B855B5AE1F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11215-BD8A-48DD-AB43-FFD796DC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1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9B29-BFB6-42B2-88DC-F32FA5D13899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F8C3-2097-47F8-8F7B-3F043AFC9A19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0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2FA0-9196-4FB5-9100-DF360329B61E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2029-C62A-4622-8DE4-20095A7FAE82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5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02060F2-B642-4D8E-A7DF-E116DEFD0820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1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D24D-B53D-4B66-8EDC-F082B06063FD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7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FF95-1CA8-4012-A7F9-14317A37B5CD}" type="datetime1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289C-B5FD-4958-8DB9-5EB9B65C5558}" type="datetime1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4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15E8-1520-47C2-8732-D69E3564ACAA}" type="datetime1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9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B118-8287-402E-8773-C05ED6D99A98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8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7BF2-D874-4CB5-98D6-A107FBD10872}" type="datetime1">
              <a:rPr lang="en-US" smtClean="0"/>
              <a:t>4/14/2026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3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438FA5A-7FAD-411E-857F-070D6C180F70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0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4.xml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2200" y="2286000"/>
            <a:ext cx="8806180" cy="2624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14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Table</a:t>
            </a:r>
            <a:r>
              <a:rPr kumimoji="0" lang="en-US" sz="4400" b="0" i="0" u="none" strike="noStrike" kern="1200" cap="none" spc="-4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</a:t>
            </a:r>
            <a:r>
              <a:rPr kumimoji="0" lang="en-US" sz="4400" b="0" i="0" u="none" strike="noStrike" kern="1200" cap="none" spc="-3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-1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Contents</a:t>
            </a:r>
            <a:endParaRPr kumimoji="0" 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97815" indent="-28511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297815" algn="l"/>
              </a:tabLst>
            </a:pPr>
            <a:r>
              <a:rPr dirty="0">
                <a:solidFill>
                  <a:srgbClr val="0070C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 Tip #1 – How to use </a:t>
            </a:r>
            <a:r>
              <a:rPr lang="en-US" dirty="0">
                <a:solidFill>
                  <a:srgbClr val="0070C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Panopto </a:t>
            </a:r>
            <a:r>
              <a:rPr dirty="0">
                <a:solidFill>
                  <a:srgbClr val="0070C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Transcript Feature</a:t>
            </a:r>
            <a:endParaRPr dirty="0">
              <a:solidFill>
                <a:srgbClr val="0070C0"/>
              </a:solidFill>
            </a:endParaRPr>
          </a:p>
          <a:p>
            <a:pPr marL="297815" indent="-285115">
              <a:lnSpc>
                <a:spcPct val="100000"/>
              </a:lnSpc>
              <a:spcBef>
                <a:spcPts val="2135"/>
              </a:spcBef>
              <a:buClr>
                <a:srgbClr val="000000"/>
              </a:buClr>
              <a:buFont typeface="Arial"/>
              <a:buChar char="•"/>
              <a:tabLst>
                <a:tab pos="297815" algn="l"/>
              </a:tabLst>
            </a:pPr>
            <a:r>
              <a:rPr lang="en-US" dirty="0">
                <a:solidFill>
                  <a:srgbClr val="0070C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 Tip #2 – How to Edit the Appearance of YouTube Video Captions</a:t>
            </a:r>
            <a:endParaRPr dirty="0">
              <a:solidFill>
                <a:srgbClr val="0070C0"/>
              </a:solidFill>
            </a:endParaRPr>
          </a:p>
          <a:p>
            <a:pPr marL="298450" marR="5080" indent="-285750">
              <a:lnSpc>
                <a:spcPct val="102200"/>
              </a:lnSpc>
              <a:spcBef>
                <a:spcPts val="2090"/>
              </a:spcBef>
              <a:buClr>
                <a:srgbClr val="000000"/>
              </a:buClr>
              <a:buFont typeface="Arial"/>
              <a:buChar char="•"/>
              <a:tabLst>
                <a:tab pos="298450" algn="l"/>
              </a:tabLst>
            </a:pPr>
            <a:r>
              <a:rPr lang="en-US" dirty="0">
                <a:solidFill>
                  <a:srgbClr val="0070C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 Tip #3 –How to download a video transcript from Panopto</a:t>
            </a:r>
            <a:endParaRPr dirty="0">
              <a:solidFill>
                <a:srgbClr val="0070C0"/>
              </a:solidFill>
            </a:endParaRPr>
          </a:p>
          <a:p>
            <a:pPr marL="297815" indent="-285115">
              <a:lnSpc>
                <a:spcPct val="100000"/>
              </a:lnSpc>
              <a:spcBef>
                <a:spcPts val="2135"/>
              </a:spcBef>
              <a:buClr>
                <a:srgbClr val="000000"/>
              </a:buClr>
              <a:buFont typeface="Arial"/>
              <a:buChar char="•"/>
              <a:tabLst>
                <a:tab pos="297815" algn="l"/>
              </a:tabLst>
            </a:pPr>
            <a:r>
              <a:rPr dirty="0">
                <a:solidFill>
                  <a:srgbClr val="0070C0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 Tip #4 – How to copy a video transcript from YouTube into a Word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47800" y="585773"/>
            <a:ext cx="10018713" cy="138243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20"/>
              </a:spcBef>
            </a:pPr>
            <a:r>
              <a:rPr lang="en-US" b="1" dirty="0">
                <a:uFill>
                  <a:solidFill>
                    <a:srgbClr val="000000"/>
                  </a:solidFill>
                </a:uFill>
              </a:rPr>
              <a:t>PLATO-ACCESSIBILITY- TECH TIPS</a:t>
            </a:r>
            <a:br>
              <a:rPr lang="en-US" b="1" dirty="0">
                <a:uFill>
                  <a:solidFill>
                    <a:srgbClr val="000000"/>
                  </a:solidFill>
                </a:uFill>
              </a:rPr>
            </a:br>
            <a:endParaRPr lang="en-US" sz="2400" b="1" dirty="0">
              <a:latin typeface="Calibri"/>
              <a:cs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F2BA0E-3663-A4D9-1A8E-40A91982E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01200" y="1752984"/>
            <a:ext cx="2112991" cy="22058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535C1E-FE7B-9653-A634-50E0EC658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78304"/>
            <a:ext cx="2155190" cy="21551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9121E9-0767-48FF-1C52-806665A4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365" y="5590540"/>
            <a:ext cx="11969115" cy="79727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065" marR="5080" indent="1270" algn="ctr">
              <a:lnSpc>
                <a:spcPts val="3000"/>
              </a:lnSpc>
              <a:spcBef>
                <a:spcPts val="500"/>
              </a:spcBef>
            </a:pPr>
            <a:r>
              <a:rPr sz="2000" dirty="0"/>
              <a:t>This will open a menu of options that change the way the subtitles look. Here you can make the font bigger, change the font color</a:t>
            </a:r>
            <a:r>
              <a:rPr lang="en-US" sz="2000" dirty="0"/>
              <a:t>,</a:t>
            </a:r>
            <a:r>
              <a:rPr sz="2000" dirty="0"/>
              <a:t> and change the background color of the text as well.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29043" y="2785"/>
            <a:ext cx="9733915" cy="5564505"/>
            <a:chOff x="1229043" y="2785"/>
            <a:chExt cx="9733915" cy="5564505"/>
          </a:xfrm>
        </p:grpSpPr>
        <p:sp>
          <p:nvSpPr>
            <p:cNvPr id="4" name="object 4"/>
            <p:cNvSpPr/>
            <p:nvPr/>
          </p:nvSpPr>
          <p:spPr>
            <a:xfrm>
              <a:off x="10007939" y="116958"/>
              <a:ext cx="342900" cy="907415"/>
            </a:xfrm>
            <a:custGeom>
              <a:avLst/>
              <a:gdLst/>
              <a:ahLst/>
              <a:cxnLst/>
              <a:rect l="l" t="t" r="r" b="b"/>
              <a:pathLst>
                <a:path w="342900" h="907415">
                  <a:moveTo>
                    <a:pt x="114300" y="564413"/>
                  </a:moveTo>
                  <a:lnTo>
                    <a:pt x="0" y="564413"/>
                  </a:lnTo>
                  <a:lnTo>
                    <a:pt x="171450" y="907313"/>
                  </a:lnTo>
                  <a:lnTo>
                    <a:pt x="314325" y="621563"/>
                  </a:lnTo>
                  <a:lnTo>
                    <a:pt x="114300" y="621563"/>
                  </a:lnTo>
                  <a:lnTo>
                    <a:pt x="114300" y="564413"/>
                  </a:lnTo>
                  <a:close/>
                </a:path>
                <a:path w="342900" h="907415">
                  <a:moveTo>
                    <a:pt x="228600" y="0"/>
                  </a:moveTo>
                  <a:lnTo>
                    <a:pt x="114300" y="0"/>
                  </a:lnTo>
                  <a:lnTo>
                    <a:pt x="114300" y="621563"/>
                  </a:lnTo>
                  <a:lnTo>
                    <a:pt x="228600" y="621563"/>
                  </a:lnTo>
                  <a:lnTo>
                    <a:pt x="228600" y="0"/>
                  </a:lnTo>
                  <a:close/>
                </a:path>
                <a:path w="342900" h="907415">
                  <a:moveTo>
                    <a:pt x="342900" y="564413"/>
                  </a:moveTo>
                  <a:lnTo>
                    <a:pt x="228600" y="564413"/>
                  </a:lnTo>
                  <a:lnTo>
                    <a:pt x="228600" y="621563"/>
                  </a:lnTo>
                  <a:lnTo>
                    <a:pt x="314325" y="621563"/>
                  </a:lnTo>
                  <a:lnTo>
                    <a:pt x="342900" y="56441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9043" y="2785"/>
              <a:ext cx="9733911" cy="5564043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E256F-F11A-E13E-5821-7B6385CD2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Tech</a:t>
            </a:r>
            <a:r>
              <a:rPr spc="-120" dirty="0"/>
              <a:t> </a:t>
            </a:r>
            <a:r>
              <a:rPr dirty="0"/>
              <a:t>Tip</a:t>
            </a:r>
            <a:r>
              <a:rPr spc="-114" dirty="0"/>
              <a:t> </a:t>
            </a:r>
            <a:r>
              <a:rPr spc="-25" dirty="0"/>
              <a:t>#3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069848" y="2121408"/>
            <a:ext cx="10058400" cy="1212127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3335" marR="5080" indent="0">
              <a:lnSpc>
                <a:spcPct val="91700"/>
              </a:lnSpc>
              <a:spcBef>
                <a:spcPts val="620"/>
              </a:spcBef>
              <a:buNone/>
            </a:pPr>
            <a:r>
              <a:rPr sz="4000" dirty="0"/>
              <a:t>How to </a:t>
            </a:r>
            <a:r>
              <a:rPr lang="en-US" sz="4000" dirty="0"/>
              <a:t>download</a:t>
            </a:r>
            <a:r>
              <a:rPr sz="4000" dirty="0"/>
              <a:t> a video transcript from </a:t>
            </a:r>
            <a:r>
              <a:rPr lang="en-US" sz="4000" dirty="0"/>
              <a:t>Panopto</a:t>
            </a:r>
            <a:endParaRPr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981E0-9EF9-6B1E-69CF-0E487AA7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AE8C4E-3C02-4AF8-6855-3B213A97C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33400"/>
            <a:ext cx="11126164" cy="32128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C1EE3C-5047-865B-58ED-9F6B6D6D4548}"/>
              </a:ext>
            </a:extLst>
          </p:cNvPr>
          <p:cNvSpPr txBox="1"/>
          <p:nvPr/>
        </p:nvSpPr>
        <p:spPr>
          <a:xfrm>
            <a:off x="685800" y="4343400"/>
            <a:ext cx="11353800" cy="64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marR="5080" lvl="0" indent="-340360" algn="l" defTabSz="457200" rtl="0" eaLnBrk="1" fontAlgn="auto" latinLnBrk="0" hangingPunct="1">
              <a:lnSpc>
                <a:spcPts val="4700"/>
              </a:lnSpc>
              <a:spcBef>
                <a:spcPts val="7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Click the “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Captions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” button on the left side of the video.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67B6B4-5944-0DBB-F690-A46E8F1BF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5486400"/>
            <a:ext cx="11541125" cy="1032206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68095" marR="5080" indent="-1256030">
              <a:lnSpc>
                <a:spcPts val="3910"/>
              </a:lnSpc>
              <a:spcBef>
                <a:spcPts val="570"/>
              </a:spcBef>
            </a:pPr>
            <a:r>
              <a:rPr sz="2800" dirty="0"/>
              <a:t>Next</a:t>
            </a:r>
            <a:r>
              <a:rPr lang="en-US" sz="2800" dirty="0"/>
              <a:t>,</a:t>
            </a:r>
            <a:r>
              <a:rPr sz="2800" dirty="0"/>
              <a:t> </a:t>
            </a:r>
            <a:r>
              <a:rPr lang="en-US" sz="2800" dirty="0"/>
              <a:t>click the Download Transcript Button. The .txt file will download to your computer.  </a:t>
            </a:r>
            <a:endParaRPr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511B68-04EE-E97E-F167-74C8211E8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14" t="6915" r="-2114" b="-1728"/>
          <a:stretch>
            <a:fillRect/>
          </a:stretch>
        </p:blipFill>
        <p:spPr>
          <a:xfrm>
            <a:off x="4267200" y="533400"/>
            <a:ext cx="3605221" cy="417953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FE2AA-00F3-CE6A-F4AA-B1B1F559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7256-F026-1C8D-FF84-BE5C3B83B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 Tip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86435-42A5-A782-541C-2F9FB81B1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5080" lvl="0" indent="0" defTabSz="457200" rtl="0" eaLnBrk="1" fontAlgn="auto" latinLnBrk="0" hangingPunct="1">
              <a:lnSpc>
                <a:spcPct val="92100"/>
              </a:lnSpc>
              <a:spcBef>
                <a:spcPts val="5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How to copy a video transcript from YouTube into a Word Document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44756-5D4B-51AB-81B8-6030188A2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98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544" y="6096000"/>
            <a:ext cx="11344910" cy="558102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101340" marR="5080" indent="-3089275">
              <a:lnSpc>
                <a:spcPts val="4300"/>
              </a:lnSpc>
              <a:spcBef>
                <a:spcPts val="660"/>
              </a:spcBef>
            </a:pPr>
            <a:r>
              <a:rPr sz="2000" dirty="0"/>
              <a:t>First</a:t>
            </a:r>
            <a:r>
              <a:rPr lang="en-US" sz="2000" dirty="0"/>
              <a:t>,</a:t>
            </a:r>
            <a:r>
              <a:rPr sz="2000" dirty="0"/>
              <a:t> </a:t>
            </a:r>
            <a:r>
              <a:rPr sz="2000" b="1" dirty="0"/>
              <a:t>click </a:t>
            </a:r>
            <a:r>
              <a:rPr lang="en-US" sz="2000" b="1" dirty="0"/>
              <a:t>“More” </a:t>
            </a:r>
            <a:r>
              <a:rPr sz="2000" dirty="0"/>
              <a:t>below the video. Then </a:t>
            </a:r>
            <a:r>
              <a:rPr sz="2000" b="1" dirty="0"/>
              <a:t>click</a:t>
            </a:r>
            <a:r>
              <a:rPr lang="en-US" sz="2000" b="1" dirty="0"/>
              <a:t> "Show</a:t>
            </a:r>
            <a:r>
              <a:rPr sz="2000" b="1" dirty="0"/>
              <a:t> Transcript”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A407D5-484D-6710-9D6A-E9E49B1BF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0"/>
          <a:stretch>
            <a:fillRect/>
          </a:stretch>
        </p:blipFill>
        <p:spPr>
          <a:xfrm>
            <a:off x="4434000" y="2590800"/>
            <a:ext cx="7334454" cy="3385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AC1356-7AA6-0454-6A38-86E41DE93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44" y="685800"/>
            <a:ext cx="10595009" cy="16002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BC4A5-4FB8-541D-5318-6FA9A0CC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5559793"/>
            <a:ext cx="11520170" cy="909031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31445" marR="5080" indent="-119380">
              <a:lnSpc>
                <a:spcPts val="3500"/>
              </a:lnSpc>
              <a:spcBef>
                <a:spcPts val="500"/>
              </a:spcBef>
            </a:pPr>
            <a:r>
              <a:rPr sz="2000" dirty="0"/>
              <a:t>The Transcript Box will appear on the right of the video. Click the three dots above the Transcript. Then click</a:t>
            </a:r>
            <a:r>
              <a:rPr lang="en-US" sz="2000" dirty="0"/>
              <a:t> </a:t>
            </a:r>
            <a:r>
              <a:rPr sz="2000" dirty="0"/>
              <a:t>the </a:t>
            </a:r>
            <a:r>
              <a:rPr lang="en-US" sz="2000" b="1" dirty="0"/>
              <a:t>"</a:t>
            </a:r>
            <a:r>
              <a:rPr sz="2000" b="1" dirty="0"/>
              <a:t>Toggle timestamps” </a:t>
            </a:r>
            <a:r>
              <a:rPr sz="2000" dirty="0"/>
              <a:t>button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21294" y="0"/>
            <a:ext cx="4549775" cy="5560060"/>
            <a:chOff x="3821294" y="0"/>
            <a:chExt cx="4549775" cy="55600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1294" y="0"/>
              <a:ext cx="4549411" cy="555979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86935" y="190499"/>
              <a:ext cx="3056890" cy="740410"/>
            </a:xfrm>
            <a:custGeom>
              <a:avLst/>
              <a:gdLst/>
              <a:ahLst/>
              <a:cxnLst/>
              <a:rect l="l" t="t" r="r" b="b"/>
              <a:pathLst>
                <a:path w="3056890" h="740410">
                  <a:moveTo>
                    <a:pt x="1608632" y="625932"/>
                  </a:moveTo>
                  <a:lnTo>
                    <a:pt x="1532432" y="587832"/>
                  </a:lnTo>
                  <a:lnTo>
                    <a:pt x="1380032" y="511632"/>
                  </a:lnTo>
                  <a:lnTo>
                    <a:pt x="1380032" y="587832"/>
                  </a:lnTo>
                  <a:lnTo>
                    <a:pt x="0" y="587832"/>
                  </a:lnTo>
                  <a:lnTo>
                    <a:pt x="0" y="664032"/>
                  </a:lnTo>
                  <a:lnTo>
                    <a:pt x="1380032" y="664032"/>
                  </a:lnTo>
                  <a:lnTo>
                    <a:pt x="1380032" y="740232"/>
                  </a:lnTo>
                  <a:lnTo>
                    <a:pt x="1532432" y="664032"/>
                  </a:lnTo>
                  <a:lnTo>
                    <a:pt x="1608632" y="625932"/>
                  </a:lnTo>
                  <a:close/>
                </a:path>
                <a:path w="3056890" h="740410">
                  <a:moveTo>
                    <a:pt x="3056432" y="114300"/>
                  </a:moveTo>
                  <a:lnTo>
                    <a:pt x="2980232" y="76200"/>
                  </a:lnTo>
                  <a:lnTo>
                    <a:pt x="2827832" y="0"/>
                  </a:lnTo>
                  <a:lnTo>
                    <a:pt x="2827832" y="76200"/>
                  </a:lnTo>
                  <a:lnTo>
                    <a:pt x="1447800" y="76200"/>
                  </a:lnTo>
                  <a:lnTo>
                    <a:pt x="1447800" y="152400"/>
                  </a:lnTo>
                  <a:lnTo>
                    <a:pt x="2827832" y="152400"/>
                  </a:lnTo>
                  <a:lnTo>
                    <a:pt x="2827832" y="228600"/>
                  </a:lnTo>
                  <a:lnTo>
                    <a:pt x="2980232" y="152400"/>
                  </a:lnTo>
                  <a:lnTo>
                    <a:pt x="3056432" y="1143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47262-FB17-C86D-DF5B-FCCC06A80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520" y="5607811"/>
            <a:ext cx="11500485" cy="520079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4472305" marR="5080" indent="-4460240">
              <a:lnSpc>
                <a:spcPts val="3910"/>
              </a:lnSpc>
              <a:spcBef>
                <a:spcPts val="570"/>
              </a:spcBef>
            </a:pPr>
            <a:r>
              <a:rPr sz="2400" dirty="0"/>
              <a:t>Then all you must do is highlight all the text, right-click the text</a:t>
            </a:r>
            <a:r>
              <a:rPr lang="en-US" sz="2400" dirty="0"/>
              <a:t>,</a:t>
            </a:r>
            <a:r>
              <a:rPr sz="2400" dirty="0"/>
              <a:t> and click copy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19400" y="0"/>
            <a:ext cx="5316220" cy="5567045"/>
            <a:chOff x="2819400" y="0"/>
            <a:chExt cx="5316220" cy="55670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56392" y="0"/>
              <a:ext cx="4079214" cy="556682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19400" y="3761015"/>
              <a:ext cx="1609090" cy="228600"/>
            </a:xfrm>
            <a:custGeom>
              <a:avLst/>
              <a:gdLst/>
              <a:ahLst/>
              <a:cxnLst/>
              <a:rect l="l" t="t" r="r" b="b"/>
              <a:pathLst>
                <a:path w="1609089" h="228600">
                  <a:moveTo>
                    <a:pt x="1380032" y="0"/>
                  </a:moveTo>
                  <a:lnTo>
                    <a:pt x="1380032" y="228600"/>
                  </a:lnTo>
                  <a:lnTo>
                    <a:pt x="1532432" y="152400"/>
                  </a:lnTo>
                  <a:lnTo>
                    <a:pt x="1418132" y="152400"/>
                  </a:lnTo>
                  <a:lnTo>
                    <a:pt x="1418132" y="76200"/>
                  </a:lnTo>
                  <a:lnTo>
                    <a:pt x="1532432" y="76200"/>
                  </a:lnTo>
                  <a:lnTo>
                    <a:pt x="1380032" y="0"/>
                  </a:lnTo>
                  <a:close/>
                </a:path>
                <a:path w="1609089" h="228600">
                  <a:moveTo>
                    <a:pt x="1380032" y="76200"/>
                  </a:moveTo>
                  <a:lnTo>
                    <a:pt x="0" y="76200"/>
                  </a:lnTo>
                  <a:lnTo>
                    <a:pt x="0" y="152400"/>
                  </a:lnTo>
                  <a:lnTo>
                    <a:pt x="1380032" y="152400"/>
                  </a:lnTo>
                  <a:lnTo>
                    <a:pt x="1380032" y="76200"/>
                  </a:lnTo>
                  <a:close/>
                </a:path>
                <a:path w="1609089" h="228600">
                  <a:moveTo>
                    <a:pt x="1532432" y="76200"/>
                  </a:moveTo>
                  <a:lnTo>
                    <a:pt x="1418132" y="76200"/>
                  </a:lnTo>
                  <a:lnTo>
                    <a:pt x="1418132" y="152400"/>
                  </a:lnTo>
                  <a:lnTo>
                    <a:pt x="1532432" y="152400"/>
                  </a:lnTo>
                  <a:lnTo>
                    <a:pt x="1608632" y="114300"/>
                  </a:lnTo>
                  <a:lnTo>
                    <a:pt x="1532432" y="762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52B36-998B-822B-8C22-0FFFD79A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2303" y="5854700"/>
            <a:ext cx="104267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Lastly, simply paste the text into a blank Word Document</a:t>
            </a: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8276" y="13824"/>
            <a:ext cx="4350116" cy="55528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8A7ADB-D010-2FF2-39CD-92E11160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BCF4C-04AD-6169-29AE-DD47C411D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uFill>
                  <a:solidFill>
                    <a:srgbClr val="000000"/>
                  </a:solidFill>
                </a:uFill>
              </a:rPr>
              <a:t>Tech Tip #1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FB5E6-A47C-39A1-1007-3A3E00A09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065" marR="5080" indent="0" defTabSz="457200">
              <a:lnSpc>
                <a:spcPts val="5790"/>
              </a:lnSpc>
              <a:spcBef>
                <a:spcPts val="760"/>
              </a:spcBef>
              <a:buClrTx/>
              <a:buSzTx/>
              <a:buNone/>
              <a:defRPr/>
            </a:pPr>
            <a:r>
              <a:rPr lang="en-US" sz="4400" dirty="0"/>
              <a:t>How to Use Panopto Transcript Feature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A570C-0263-AE42-AF67-C4C86E5C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54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D6889-703E-6DC9-C77C-C1750EF20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5029200"/>
            <a:ext cx="8385048" cy="1143000"/>
          </a:xfrm>
        </p:spPr>
        <p:txBody>
          <a:bodyPr>
            <a:normAutofit fontScale="77500" lnSpcReduction="20000"/>
          </a:bodyPr>
          <a:lstStyle/>
          <a:p>
            <a:pPr marL="352425" marR="5080" lvl="0" indent="-340360" algn="l" defTabSz="457200" rtl="0" eaLnBrk="1" fontAlgn="auto" latinLnBrk="0" hangingPunct="1">
              <a:lnSpc>
                <a:spcPts val="4700"/>
              </a:lnSpc>
              <a:spcBef>
                <a:spcPts val="7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Click the 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Captions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” button on the left side of the video.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B9A90-6872-448A-7109-41948CA5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F8DAF8-5470-3E58-F943-A0EE15CE3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11126164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49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607" y="5410267"/>
            <a:ext cx="11868785" cy="1225591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84"/>
              </a:spcBef>
            </a:pPr>
            <a:r>
              <a:rPr sz="2800" dirty="0"/>
              <a:t>This will open the full transcript on the </a:t>
            </a:r>
            <a:r>
              <a:rPr lang="en-US" sz="2800" dirty="0"/>
              <a:t>left </a:t>
            </a:r>
            <a:r>
              <a:rPr sz="2800" dirty="0"/>
              <a:t>side of the video. It will highlight what is being spoken in the video in real time. The image above shows what it will look like.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09FB1C-2B0C-523D-0294-587A1C683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" r="5405" b="-1195"/>
          <a:stretch>
            <a:fillRect/>
          </a:stretch>
        </p:blipFill>
        <p:spPr>
          <a:xfrm>
            <a:off x="1549676" y="73013"/>
            <a:ext cx="9194524" cy="54765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E07BD-9AC3-EBB9-179B-B322BE87D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Tech</a:t>
            </a:r>
            <a:r>
              <a:rPr spc="-120" dirty="0"/>
              <a:t> </a:t>
            </a:r>
            <a:r>
              <a:rPr dirty="0"/>
              <a:t>Tip</a:t>
            </a:r>
            <a:r>
              <a:rPr spc="-114" dirty="0"/>
              <a:t> </a:t>
            </a:r>
            <a:r>
              <a:rPr spc="-25" dirty="0"/>
              <a:t>#2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9848" y="2286000"/>
            <a:ext cx="10893552" cy="751168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80160" marR="5080" indent="-1268095">
              <a:lnSpc>
                <a:spcPts val="5790"/>
              </a:lnSpc>
              <a:spcBef>
                <a:spcPts val="760"/>
              </a:spcBef>
            </a:pPr>
            <a:r>
              <a:rPr lang="en-US" sz="3200" dirty="0"/>
              <a:t>How to Edit the Appearance of YouTube Video Captions</a:t>
            </a:r>
            <a:endParaRPr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263BB-0488-5A05-B0A3-87081A8D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8337" y="15497"/>
            <a:ext cx="8195326" cy="55513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6482" y="5593588"/>
            <a:ext cx="7903209" cy="11811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679575" marR="5080" indent="-1667510">
              <a:lnSpc>
                <a:spcPts val="4300"/>
              </a:lnSpc>
              <a:spcBef>
                <a:spcPts val="660"/>
              </a:spcBef>
            </a:pPr>
            <a:r>
              <a:rPr sz="4000" dirty="0"/>
              <a:t>First</a:t>
            </a:r>
            <a:r>
              <a:rPr sz="4000" spc="-65" dirty="0"/>
              <a:t> </a:t>
            </a:r>
            <a:r>
              <a:rPr sz="4000" dirty="0"/>
              <a:t>click</a:t>
            </a:r>
            <a:r>
              <a:rPr sz="4000" spc="-65" dirty="0"/>
              <a:t> </a:t>
            </a:r>
            <a:r>
              <a:rPr sz="4000" dirty="0"/>
              <a:t>the</a:t>
            </a:r>
            <a:r>
              <a:rPr sz="4000" spc="-60" dirty="0"/>
              <a:t> </a:t>
            </a:r>
            <a:r>
              <a:rPr sz="4000" dirty="0"/>
              <a:t>CC</a:t>
            </a:r>
            <a:r>
              <a:rPr sz="4000" spc="-65" dirty="0"/>
              <a:t> </a:t>
            </a:r>
            <a:r>
              <a:rPr sz="4000" dirty="0"/>
              <a:t>button</a:t>
            </a:r>
            <a:r>
              <a:rPr sz="4000" spc="-65" dirty="0"/>
              <a:t> </a:t>
            </a:r>
            <a:r>
              <a:rPr sz="4000" dirty="0"/>
              <a:t>on</a:t>
            </a:r>
            <a:r>
              <a:rPr sz="4000" spc="-65" dirty="0"/>
              <a:t> </a:t>
            </a:r>
            <a:r>
              <a:rPr sz="4000" dirty="0"/>
              <a:t>the</a:t>
            </a:r>
            <a:r>
              <a:rPr sz="4000" spc="-60" dirty="0"/>
              <a:t> </a:t>
            </a:r>
            <a:r>
              <a:rPr sz="4000" spc="-10" dirty="0"/>
              <a:t>bottom </a:t>
            </a:r>
            <a:r>
              <a:rPr sz="4000" dirty="0"/>
              <a:t>Right</a:t>
            </a:r>
            <a:r>
              <a:rPr sz="4000" spc="-45" dirty="0"/>
              <a:t> </a:t>
            </a:r>
            <a:r>
              <a:rPr sz="4000" dirty="0"/>
              <a:t>side</a:t>
            </a:r>
            <a:r>
              <a:rPr sz="4000" spc="-45" dirty="0"/>
              <a:t> </a:t>
            </a:r>
            <a:r>
              <a:rPr sz="4000" dirty="0"/>
              <a:t>of</a:t>
            </a:r>
            <a:r>
              <a:rPr sz="4000" spc="-40" dirty="0"/>
              <a:t> </a:t>
            </a:r>
            <a:r>
              <a:rPr sz="4000" dirty="0"/>
              <a:t>the</a:t>
            </a:r>
            <a:r>
              <a:rPr sz="4000" spc="-45" dirty="0"/>
              <a:t> </a:t>
            </a:r>
            <a:r>
              <a:rPr sz="4000" spc="-10" dirty="0"/>
              <a:t>video</a:t>
            </a:r>
            <a:endParaRPr sz="4000" dirty="0"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92776" y="2732877"/>
            <a:ext cx="342900" cy="1602105"/>
          </a:xfrm>
          <a:custGeom>
            <a:avLst/>
            <a:gdLst/>
            <a:ahLst/>
            <a:cxnLst/>
            <a:rect l="l" t="t" r="r" b="b"/>
            <a:pathLst>
              <a:path w="342900" h="1602104">
                <a:moveTo>
                  <a:pt x="114300" y="1259205"/>
                </a:moveTo>
                <a:lnTo>
                  <a:pt x="0" y="1259205"/>
                </a:lnTo>
                <a:lnTo>
                  <a:pt x="171450" y="1602105"/>
                </a:lnTo>
                <a:lnTo>
                  <a:pt x="314325" y="1316355"/>
                </a:lnTo>
                <a:lnTo>
                  <a:pt x="114300" y="1316355"/>
                </a:lnTo>
                <a:lnTo>
                  <a:pt x="114300" y="1259205"/>
                </a:lnTo>
                <a:close/>
              </a:path>
              <a:path w="342900" h="1602104">
                <a:moveTo>
                  <a:pt x="228600" y="0"/>
                </a:moveTo>
                <a:lnTo>
                  <a:pt x="114300" y="0"/>
                </a:lnTo>
                <a:lnTo>
                  <a:pt x="114300" y="1316355"/>
                </a:lnTo>
                <a:lnTo>
                  <a:pt x="228600" y="1316355"/>
                </a:lnTo>
                <a:lnTo>
                  <a:pt x="228600" y="0"/>
                </a:lnTo>
                <a:close/>
              </a:path>
              <a:path w="342900" h="1602104">
                <a:moveTo>
                  <a:pt x="342900" y="1259205"/>
                </a:moveTo>
                <a:lnTo>
                  <a:pt x="228600" y="1259205"/>
                </a:lnTo>
                <a:lnTo>
                  <a:pt x="228600" y="1316355"/>
                </a:lnTo>
                <a:lnTo>
                  <a:pt x="314325" y="1316355"/>
                </a:lnTo>
                <a:lnTo>
                  <a:pt x="342900" y="125920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7D0FC-F816-2DE4-F009-E0948846E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536" y="5593588"/>
            <a:ext cx="11113135" cy="552139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683260" marR="5080" indent="-671195">
              <a:lnSpc>
                <a:spcPts val="4300"/>
              </a:lnSpc>
              <a:spcBef>
                <a:spcPts val="660"/>
              </a:spcBef>
            </a:pPr>
            <a:r>
              <a:rPr dirty="0"/>
              <a:t>If it says “English” on the top left part of the video</a:t>
            </a:r>
            <a:r>
              <a:rPr lang="en-US" dirty="0"/>
              <a:t>,</a:t>
            </a:r>
            <a:r>
              <a:rPr dirty="0"/>
              <a:t> that </a:t>
            </a:r>
            <a:r>
              <a:rPr lang="en-US" dirty="0"/>
              <a:t>means</a:t>
            </a:r>
            <a:r>
              <a:rPr dirty="0"/>
              <a:t> the YouTube video has accurate captions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9567" y="0"/>
            <a:ext cx="9729470" cy="5567045"/>
            <a:chOff x="1149567" y="0"/>
            <a:chExt cx="9729470" cy="55670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9567" y="0"/>
              <a:ext cx="9729416" cy="556682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66260" y="471817"/>
              <a:ext cx="1602105" cy="342900"/>
            </a:xfrm>
            <a:custGeom>
              <a:avLst/>
              <a:gdLst/>
              <a:ahLst/>
              <a:cxnLst/>
              <a:rect l="l" t="t" r="r" b="b"/>
              <a:pathLst>
                <a:path w="1602104" h="342900">
                  <a:moveTo>
                    <a:pt x="342900" y="0"/>
                  </a:moveTo>
                  <a:lnTo>
                    <a:pt x="0" y="171450"/>
                  </a:lnTo>
                  <a:lnTo>
                    <a:pt x="342900" y="342900"/>
                  </a:lnTo>
                  <a:lnTo>
                    <a:pt x="342900" y="228600"/>
                  </a:lnTo>
                  <a:lnTo>
                    <a:pt x="285750" y="228600"/>
                  </a:lnTo>
                  <a:lnTo>
                    <a:pt x="285750" y="114300"/>
                  </a:lnTo>
                  <a:lnTo>
                    <a:pt x="342900" y="114300"/>
                  </a:lnTo>
                  <a:lnTo>
                    <a:pt x="342900" y="0"/>
                  </a:lnTo>
                  <a:close/>
                </a:path>
                <a:path w="1602104" h="342900">
                  <a:moveTo>
                    <a:pt x="342900" y="114300"/>
                  </a:moveTo>
                  <a:lnTo>
                    <a:pt x="285750" y="114300"/>
                  </a:lnTo>
                  <a:lnTo>
                    <a:pt x="285750" y="228600"/>
                  </a:lnTo>
                  <a:lnTo>
                    <a:pt x="342900" y="228600"/>
                  </a:lnTo>
                  <a:lnTo>
                    <a:pt x="342900" y="114300"/>
                  </a:lnTo>
                  <a:close/>
                </a:path>
                <a:path w="1602104" h="342900">
                  <a:moveTo>
                    <a:pt x="1602105" y="114300"/>
                  </a:moveTo>
                  <a:lnTo>
                    <a:pt x="342900" y="114300"/>
                  </a:lnTo>
                  <a:lnTo>
                    <a:pt x="342900" y="228600"/>
                  </a:lnTo>
                  <a:lnTo>
                    <a:pt x="1602105" y="228600"/>
                  </a:lnTo>
                  <a:lnTo>
                    <a:pt x="1602105" y="1143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ACD59-7F40-869E-B351-135DB8ACB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107" y="5593588"/>
            <a:ext cx="11877040" cy="570092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714115" marR="5080" indent="-3702050">
              <a:lnSpc>
                <a:spcPts val="4300"/>
              </a:lnSpc>
              <a:spcBef>
                <a:spcPts val="660"/>
              </a:spcBef>
            </a:pPr>
            <a:r>
              <a:rPr sz="2400" dirty="0"/>
              <a:t>To edit the captions, first click the gear icon. Then click the “Subtitles/CC” Option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39342" y="0"/>
            <a:ext cx="9713595" cy="5574030"/>
            <a:chOff x="1239342" y="0"/>
            <a:chExt cx="9713595" cy="55740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9342" y="0"/>
              <a:ext cx="9713315" cy="55738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96000" y="3959847"/>
              <a:ext cx="2898775" cy="1456055"/>
            </a:xfrm>
            <a:custGeom>
              <a:avLst/>
              <a:gdLst/>
              <a:ahLst/>
              <a:cxnLst/>
              <a:rect l="l" t="t" r="r" b="b"/>
              <a:pathLst>
                <a:path w="2898775" h="1456054">
                  <a:moveTo>
                    <a:pt x="1602105" y="171450"/>
                  </a:moveTo>
                  <a:lnTo>
                    <a:pt x="1487805" y="114300"/>
                  </a:lnTo>
                  <a:lnTo>
                    <a:pt x="1259205" y="0"/>
                  </a:lnTo>
                  <a:lnTo>
                    <a:pt x="1259205" y="114300"/>
                  </a:lnTo>
                  <a:lnTo>
                    <a:pt x="0" y="114300"/>
                  </a:lnTo>
                  <a:lnTo>
                    <a:pt x="0" y="228600"/>
                  </a:lnTo>
                  <a:lnTo>
                    <a:pt x="1259205" y="228600"/>
                  </a:lnTo>
                  <a:lnTo>
                    <a:pt x="1259205" y="342900"/>
                  </a:lnTo>
                  <a:lnTo>
                    <a:pt x="1487805" y="228600"/>
                  </a:lnTo>
                  <a:lnTo>
                    <a:pt x="1602105" y="171450"/>
                  </a:lnTo>
                  <a:close/>
                </a:path>
                <a:path w="2898775" h="1456054">
                  <a:moveTo>
                    <a:pt x="2898394" y="1284325"/>
                  </a:moveTo>
                  <a:lnTo>
                    <a:pt x="2784094" y="1227175"/>
                  </a:lnTo>
                  <a:lnTo>
                    <a:pt x="2555494" y="1112875"/>
                  </a:lnTo>
                  <a:lnTo>
                    <a:pt x="2555494" y="1227175"/>
                  </a:lnTo>
                  <a:lnTo>
                    <a:pt x="1296289" y="1227175"/>
                  </a:lnTo>
                  <a:lnTo>
                    <a:pt x="1296289" y="1341475"/>
                  </a:lnTo>
                  <a:lnTo>
                    <a:pt x="2555494" y="1341475"/>
                  </a:lnTo>
                  <a:lnTo>
                    <a:pt x="2555494" y="1455775"/>
                  </a:lnTo>
                  <a:lnTo>
                    <a:pt x="2784094" y="1341475"/>
                  </a:lnTo>
                  <a:lnTo>
                    <a:pt x="2898394" y="12843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4627A-29A9-24E6-4E51-E29F993D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3583" y="5593588"/>
            <a:ext cx="10109200" cy="570092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303904" marR="5080" indent="-3291840">
              <a:lnSpc>
                <a:spcPts val="4300"/>
              </a:lnSpc>
              <a:spcBef>
                <a:spcPts val="660"/>
              </a:spcBef>
            </a:pPr>
            <a:r>
              <a:rPr sz="2400" dirty="0"/>
              <a:t>Next, move the scroll bar to the top</a:t>
            </a:r>
            <a:r>
              <a:rPr lang="en-US" sz="2400" dirty="0"/>
              <a:t>,</a:t>
            </a:r>
            <a:r>
              <a:rPr sz="2400" dirty="0"/>
              <a:t> then click the “Options” button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47065" y="0"/>
            <a:ext cx="10619105" cy="5567045"/>
            <a:chOff x="1247065" y="0"/>
            <a:chExt cx="10619105" cy="55670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7065" y="0"/>
              <a:ext cx="9697868" cy="556682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007930" y="116966"/>
              <a:ext cx="1858010" cy="1479550"/>
            </a:xfrm>
            <a:custGeom>
              <a:avLst/>
              <a:gdLst/>
              <a:ahLst/>
              <a:cxnLst/>
              <a:rect l="l" t="t" r="r" b="b"/>
              <a:pathLst>
                <a:path w="1858009" h="1479550">
                  <a:moveTo>
                    <a:pt x="342900" y="564413"/>
                  </a:moveTo>
                  <a:lnTo>
                    <a:pt x="228600" y="564413"/>
                  </a:lnTo>
                  <a:lnTo>
                    <a:pt x="228600" y="0"/>
                  </a:lnTo>
                  <a:lnTo>
                    <a:pt x="114300" y="0"/>
                  </a:lnTo>
                  <a:lnTo>
                    <a:pt x="114300" y="564413"/>
                  </a:lnTo>
                  <a:lnTo>
                    <a:pt x="0" y="564413"/>
                  </a:lnTo>
                  <a:lnTo>
                    <a:pt x="171450" y="907313"/>
                  </a:lnTo>
                  <a:lnTo>
                    <a:pt x="314325" y="621563"/>
                  </a:lnTo>
                  <a:lnTo>
                    <a:pt x="342900" y="564413"/>
                  </a:lnTo>
                  <a:close/>
                </a:path>
                <a:path w="1858009" h="1479550">
                  <a:moveTo>
                    <a:pt x="1857997" y="1250645"/>
                  </a:moveTo>
                  <a:lnTo>
                    <a:pt x="1193469" y="1250645"/>
                  </a:lnTo>
                  <a:lnTo>
                    <a:pt x="1193469" y="1136345"/>
                  </a:lnTo>
                  <a:lnTo>
                    <a:pt x="850569" y="1307795"/>
                  </a:lnTo>
                  <a:lnTo>
                    <a:pt x="1193469" y="1479245"/>
                  </a:lnTo>
                  <a:lnTo>
                    <a:pt x="1193469" y="1364945"/>
                  </a:lnTo>
                  <a:lnTo>
                    <a:pt x="1857997" y="1364945"/>
                  </a:lnTo>
                  <a:lnTo>
                    <a:pt x="1857997" y="125064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1AAAA-61F3-1FF2-EF36-CBD02720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344</TotalTime>
  <Words>399</Words>
  <Application>Microsoft Office PowerPoint</Application>
  <PresentationFormat>Widescreen</PresentationFormat>
  <Paragraphs>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Arial</vt:lpstr>
      <vt:lpstr>Calibri</vt:lpstr>
      <vt:lpstr>Rockwell</vt:lpstr>
      <vt:lpstr>Rockwell Condensed</vt:lpstr>
      <vt:lpstr>Wingdings</vt:lpstr>
      <vt:lpstr>Wood Type</vt:lpstr>
      <vt:lpstr>PLATO-ACCESSIBILITY- TECH TIPS </vt:lpstr>
      <vt:lpstr>Tech Tip #1</vt:lpstr>
      <vt:lpstr>PowerPoint Presentation</vt:lpstr>
      <vt:lpstr>PowerPoint Presentation</vt:lpstr>
      <vt:lpstr>Tech Tip #2</vt:lpstr>
      <vt:lpstr>First click the CC button on the bottom Right side of the video</vt:lpstr>
      <vt:lpstr>PowerPoint Presentation</vt:lpstr>
      <vt:lpstr>PowerPoint Presentation</vt:lpstr>
      <vt:lpstr>PowerPoint Presentation</vt:lpstr>
      <vt:lpstr>PowerPoint Presentation</vt:lpstr>
      <vt:lpstr>Tech Tip #3</vt:lpstr>
      <vt:lpstr>PowerPoint Presentation</vt:lpstr>
      <vt:lpstr>PowerPoint Presentation</vt:lpstr>
      <vt:lpstr>Tech Tip #4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Haines, Ryan</cp:lastModifiedBy>
  <cp:revision>1</cp:revision>
  <dcterms:created xsi:type="dcterms:W3CDTF">2025-10-09T19:14:49Z</dcterms:created>
  <dcterms:modified xsi:type="dcterms:W3CDTF">2026-04-14T15:54:05Z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2020-03-26T00:00:00Z</vt:filetime>
  </property>
  <property fmtid="{D5CDD505-2E9C-101B-9397-08002B2CF9AE}" pid="3" name="LastSaved">
    <vt:filetime>2025-10-09T00:00:00Z</vt:filetime>
  </property>
  <property fmtid="{D5CDD505-2E9C-101B-9397-08002B2CF9AE}" pid="4" name="Producer">
    <vt:lpwstr>macOS Version 10.15.2 (Build 19C57) Quartz PDFContext</vt:lpwstr>
  </property>
  <property fmtid="{D5CDD505-2E9C-101B-9397-08002B2CF9AE}" pid="5" name="MSIP_Label_c03e7e24-da1e-4dc5-86a8-3e27579e4b5e_Enabled">
    <vt:lpwstr>true</vt:lpwstr>
  </property>
  <property fmtid="{D5CDD505-2E9C-101B-9397-08002B2CF9AE}" pid="6" name="MSIP_Label_c03e7e24-da1e-4dc5-86a8-3e27579e4b5e_SetDate">
    <vt:lpwstr>2025-10-09T19:16:15Z</vt:lpwstr>
  </property>
  <property fmtid="{D5CDD505-2E9C-101B-9397-08002B2CF9AE}" pid="7" name="MSIP_Label_c03e7e24-da1e-4dc5-86a8-3e27579e4b5e_Method">
    <vt:lpwstr>Standard</vt:lpwstr>
  </property>
  <property fmtid="{D5CDD505-2E9C-101B-9397-08002B2CF9AE}" pid="8" name="MSIP_Label_c03e7e24-da1e-4dc5-86a8-3e27579e4b5e_Name">
    <vt:lpwstr>defa4170-0d19-0005-0004-bc88714345d2</vt:lpwstr>
  </property>
  <property fmtid="{D5CDD505-2E9C-101B-9397-08002B2CF9AE}" pid="9" name="MSIP_Label_c03e7e24-da1e-4dc5-86a8-3e27579e4b5e_SiteId">
    <vt:lpwstr>de3f0098-033f-4b4a-b991-2b781283d90e</vt:lpwstr>
  </property>
  <property fmtid="{D5CDD505-2E9C-101B-9397-08002B2CF9AE}" pid="10" name="MSIP_Label_c03e7e24-da1e-4dc5-86a8-3e27579e4b5e_ActionId">
    <vt:lpwstr>c24910d6-b645-475d-9aa3-22f6bbe4a18e</vt:lpwstr>
  </property>
  <property fmtid="{D5CDD505-2E9C-101B-9397-08002B2CF9AE}" pid="11" name="MSIP_Label_c03e7e24-da1e-4dc5-86a8-3e27579e4b5e_ContentBits">
    <vt:lpwstr>0</vt:lpwstr>
  </property>
  <property fmtid="{D5CDD505-2E9C-101B-9397-08002B2CF9AE}" pid="12" name="MSIP_Label_c03e7e24-da1e-4dc5-86a8-3e27579e4b5e_Tag">
    <vt:lpwstr>10, 3, 0, 1</vt:lpwstr>
  </property>
</Properties>
</file>